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6"/>
    <p:sldMasterId id="2147483808" r:id="rId7"/>
    <p:sldMasterId id="2147483796" r:id="rId8"/>
    <p:sldMasterId id="2147483784" r:id="rId9"/>
    <p:sldMasterId id="2147483772" r:id="rId10"/>
  </p:sldMasterIdLst>
  <p:notesMasterIdLst>
    <p:notesMasterId r:id="rId18"/>
  </p:notesMasterIdLst>
  <p:handoutMasterIdLst>
    <p:handoutMasterId r:id="rId19"/>
  </p:handoutMasterIdLst>
  <p:sldIdLst>
    <p:sldId id="303" r:id="rId11"/>
    <p:sldId id="15052" r:id="rId12"/>
    <p:sldId id="15053" r:id="rId13"/>
    <p:sldId id="15054" r:id="rId14"/>
    <p:sldId id="15055" r:id="rId15"/>
    <p:sldId id="15056" r:id="rId16"/>
    <p:sldId id="749" r:id="rId17"/>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shan Xiong - Tencent2" initials="c" lastIdx="2" clrIdx="0">
    <p:extLst>
      <p:ext uri="{19B8F6BF-5375-455C-9EA6-DF929625EA0E}">
        <p15:presenceInfo xmlns:p15="http://schemas.microsoft.com/office/powerpoint/2012/main" userId="Chunshan Xiong - Tencent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E181"/>
    <a:srgbClr val="2A6EA8"/>
    <a:srgbClr val="0968E7"/>
    <a:srgbClr val="FF3300"/>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36" autoAdjust="0"/>
    <p:restoredTop sz="92673" autoAdjust="0"/>
  </p:normalViewPr>
  <p:slideViewPr>
    <p:cSldViewPr snapToGrid="0">
      <p:cViewPr varScale="1">
        <p:scale>
          <a:sx n="115" d="100"/>
          <a:sy n="115" d="100"/>
        </p:scale>
        <p:origin x="23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0" d="100"/>
          <a:sy n="40" d="100"/>
        </p:scale>
        <p:origin x="1640"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3.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2.xml"/><Relationship Id="rId12" Type="http://schemas.openxmlformats.org/officeDocument/2006/relationships/slide" Target="slides/slide2.xml"/><Relationship Id="rId17" Type="http://schemas.openxmlformats.org/officeDocument/2006/relationships/slide" Target="slides/slide7.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1.xml"/><Relationship Id="rId24"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5.xml"/><Relationship Id="rId23" Type="http://schemas.openxmlformats.org/officeDocument/2006/relationships/theme" Target="theme/theme1.xml"/><Relationship Id="rId10" Type="http://schemas.openxmlformats.org/officeDocument/2006/relationships/slideMaster" Target="slideMasters/slideMaster5.xml"/><Relationship Id="rId19"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4.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ling, Thomas (Nokia - DE/Munich)" userId="38e53bf5-7a59-41ec-8bf1-bf611b810166" providerId="ADAL" clId="{CB8415BB-86C0-4A2F-90ED-13979418ADED}"/>
    <pc:docChg chg="modSld">
      <pc:chgData name="Belling, Thomas (Nokia - DE/Munich)" userId="38e53bf5-7a59-41ec-8bf1-bf611b810166" providerId="ADAL" clId="{CB8415BB-86C0-4A2F-90ED-13979418ADED}" dt="2021-05-10T16:25:27.121" v="125" actId="20577"/>
      <pc:docMkLst>
        <pc:docMk/>
      </pc:docMkLst>
      <pc:sldChg chg="modSp mod">
        <pc:chgData name="Belling, Thomas (Nokia - DE/Munich)" userId="38e53bf5-7a59-41ec-8bf1-bf611b810166" providerId="ADAL" clId="{CB8415BB-86C0-4A2F-90ED-13979418ADED}" dt="2021-05-10T16:25:27.121" v="125" actId="20577"/>
        <pc:sldMkLst>
          <pc:docMk/>
          <pc:sldMk cId="990786" sldId="15053"/>
        </pc:sldMkLst>
        <pc:spChg chg="mod">
          <ac:chgData name="Belling, Thomas (Nokia - DE/Munich)" userId="38e53bf5-7a59-41ec-8bf1-bf611b810166" providerId="ADAL" clId="{CB8415BB-86C0-4A2F-90ED-13979418ADED}" dt="2021-05-10T16:25:27.121" v="125" actId="20577"/>
          <ac:spMkLst>
            <pc:docMk/>
            <pc:sldMk cId="990786" sldId="15053"/>
            <ac:spMk id="2" creationId="{17A7A76D-53EA-4320-AAB3-8CD74EC73D6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5/10/2021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5/10/2021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D54FBDF3-7182-4BBA-902B-74CC8F9862A1}"/>
              </a:ext>
            </a:extLst>
          </p:cNvPr>
          <p:cNvSpPr txBox="1">
            <a:spLocks noChangeArrowheads="1"/>
          </p:cNvSpPr>
          <p:nvPr userDrawn="1"/>
        </p:nvSpPr>
        <p:spPr bwMode="auto">
          <a:xfrm>
            <a:off x="316652" y="297019"/>
            <a:ext cx="108281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600" b="1" kern="1200" dirty="0">
                <a:solidFill>
                  <a:schemeClr val="tx1"/>
                </a:solidFill>
                <a:latin typeface="Arial "/>
                <a:ea typeface="+mn-ea"/>
                <a:cs typeface="Arial" panose="020B0604020202020204" pitchFamily="34" charset="0"/>
              </a:rPr>
              <a:t>3GPP TSG-SA WG2 Meeting #145E (e-meeting)					S2-2103840	</a:t>
            </a:r>
          </a:p>
          <a:p>
            <a:r>
              <a:rPr lang="en-US" sz="1600" b="1" kern="1200" dirty="0">
                <a:solidFill>
                  <a:schemeClr val="tx1"/>
                </a:solidFill>
                <a:latin typeface="Arial "/>
                <a:ea typeface="+mn-ea"/>
                <a:cs typeface="Arial" panose="020B0604020202020204" pitchFamily="34" charset="0"/>
              </a:rPr>
              <a:t>May 17 – 29, 2021, </a:t>
            </a:r>
            <a:r>
              <a:rPr lang="en-US" sz="1600" b="1" kern="1200" dirty="0" err="1">
                <a:solidFill>
                  <a:schemeClr val="tx1"/>
                </a:solidFill>
                <a:latin typeface="Arial "/>
                <a:ea typeface="+mn-ea"/>
                <a:cs typeface="Arial" panose="020B0604020202020204" pitchFamily="34" charset="0"/>
              </a:rPr>
              <a:t>Elbonia</a:t>
            </a:r>
            <a:endParaRPr lang="sv-SE" altLang="en-US" sz="1600" b="1" kern="1200" dirty="0">
              <a:solidFill>
                <a:schemeClr val="tx1"/>
              </a:solidFill>
              <a:latin typeface="Arial "/>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5/10/2021</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a:extLst>
              <a:ext uri="{FF2B5EF4-FFF2-40B4-BE49-F238E27FC236}">
                <a16:creationId xmlns:a16="http://schemas.microsoft.com/office/drawing/2014/main" id="{4B8A4BBA-93F3-4325-A9CB-E7F0369AEF6E}"/>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5/10/2021</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5/10/2021</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a:xfrm>
            <a:off x="838200" y="6310311"/>
            <a:ext cx="2743200" cy="365125"/>
          </a:xfrm>
        </p:spPr>
        <p:txBody>
          <a:bodyPr/>
          <a:lstStyle/>
          <a:p>
            <a:fld id="{C6748C86-030F-4F43-A478-D12E6AEFF8D3}" type="datetimeFigureOut">
              <a:rPr lang="en-US" smtClean="0"/>
              <a:t>5/10/2021</a:t>
            </a:fld>
            <a:endParaRPr lang="en-US" dirty="0"/>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3"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59"/>
            <a:ext cx="7297560" cy="403541"/>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SA2#144E</a:t>
            </a:r>
            <a:r>
              <a:rPr lang="en-US" altLang="de-DE" sz="1200" dirty="0">
                <a:solidFill>
                  <a:schemeClr val="bg1"/>
                </a:solidFill>
              </a:rPr>
              <a:t> (e-meeting), April 12 – 16, 2021</a:t>
            </a: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2021</a:t>
            </a:r>
          </a:p>
        </p:txBody>
      </p:sp>
      <p:pic>
        <p:nvPicPr>
          <p:cNvPr id="1033" name="Picture 10" descr="3GPP_TM_RD.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pPr/>
              <a:t>5/10/2021</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nokia-my.sharepoint.com/personal/thomas_belling_nokia_com/Documents/Meetings/TSGS2_144_emeeting/Docs/S2-2103074.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504604" y="1882492"/>
            <a:ext cx="8287789" cy="1810967"/>
          </a:xfrm>
        </p:spPr>
        <p:txBody>
          <a:bodyPr/>
          <a:lstStyle/>
          <a:p>
            <a:pPr marL="0" indent="0" eaLnBrk="1" hangingPunct="1">
              <a:lnSpc>
                <a:spcPct val="110000"/>
              </a:lnSpc>
              <a:spcBef>
                <a:spcPts val="0"/>
              </a:spcBef>
              <a:buNone/>
            </a:pPr>
            <a:r>
              <a:rPr lang="en-US" sz="3200" b="1" dirty="0"/>
              <a:t>MBS session Information in NRF, UDM and UDR</a:t>
            </a:r>
            <a:br>
              <a:rPr lang="en-GB" sz="2400" b="1" dirty="0"/>
            </a:br>
            <a:br>
              <a:rPr lang="en-US" dirty="0"/>
            </a:br>
            <a:r>
              <a:rPr lang="en-US" dirty="0"/>
              <a:t>	</a:t>
            </a:r>
            <a:r>
              <a:rPr lang="en-US" sz="2400" dirty="0"/>
              <a:t>- For discussion</a:t>
            </a: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647700" y="1454151"/>
            <a:ext cx="11184467" cy="3217601"/>
          </a:xfrm>
        </p:spPr>
        <p:txBody>
          <a:bodyPr/>
          <a:lstStyle/>
          <a:p>
            <a:r>
              <a:rPr lang="de-DE" dirty="0" err="1"/>
              <a:t>How</a:t>
            </a:r>
            <a:r>
              <a:rPr lang="de-DE" dirty="0"/>
              <a:t> </a:t>
            </a:r>
            <a:r>
              <a:rPr lang="de-DE" dirty="0" err="1"/>
              <a:t>to</a:t>
            </a:r>
            <a:r>
              <a:rPr lang="de-DE" dirty="0"/>
              <a:t> </a:t>
            </a:r>
            <a:r>
              <a:rPr lang="de-DE" dirty="0" err="1"/>
              <a:t>provide</a:t>
            </a:r>
            <a:r>
              <a:rPr lang="de-DE" dirty="0"/>
              <a:t> </a:t>
            </a:r>
            <a:r>
              <a:rPr lang="de-DE" dirty="0" err="1"/>
              <a:t>preconfigured</a:t>
            </a:r>
            <a:r>
              <a:rPr lang="de-DE" dirty="0"/>
              <a:t> </a:t>
            </a:r>
            <a:r>
              <a:rPr lang="de-DE" dirty="0" err="1"/>
              <a:t>information</a:t>
            </a:r>
            <a:r>
              <a:rPr lang="de-DE" dirty="0"/>
              <a:t> </a:t>
            </a:r>
            <a:r>
              <a:rPr lang="de-DE" dirty="0" err="1"/>
              <a:t>about</a:t>
            </a:r>
            <a:r>
              <a:rPr lang="de-DE" dirty="0"/>
              <a:t> MBS </a:t>
            </a:r>
            <a:r>
              <a:rPr lang="de-DE" dirty="0" err="1"/>
              <a:t>session</a:t>
            </a:r>
            <a:r>
              <a:rPr lang="de-DE" dirty="0"/>
              <a:t>?</a:t>
            </a:r>
          </a:p>
          <a:p>
            <a:pPr lvl="1"/>
            <a:r>
              <a:rPr lang="de-DE" dirty="0"/>
              <a:t>TS 23.247, </a:t>
            </a:r>
            <a:r>
              <a:rPr lang="en-GB" b="1" dirty="0"/>
              <a:t>4.2.1	</a:t>
            </a:r>
            <a:r>
              <a:rPr lang="en-US" b="1" dirty="0"/>
              <a:t>Multicast data provisioning</a:t>
            </a:r>
          </a:p>
          <a:p>
            <a:pPr lvl="2"/>
            <a:r>
              <a:rPr lang="en-US" dirty="0"/>
              <a:t>-	</a:t>
            </a:r>
            <a:r>
              <a:rPr lang="en-US" i="1" dirty="0"/>
              <a:t>MBS Session Configuration: MBS Session Configuration is used by the AF to configure the MBS Session towards 5GC, which may also include TMGI allocation procedure. </a:t>
            </a:r>
            <a:r>
              <a:rPr lang="en-US" b="1" i="1" dirty="0">
                <a:solidFill>
                  <a:srgbClr val="FF0000"/>
                </a:solidFill>
              </a:rPr>
              <a:t>This step is optional.</a:t>
            </a:r>
          </a:p>
          <a:p>
            <a:pPr lvl="1"/>
            <a:r>
              <a:rPr lang="en-US" b="1" dirty="0">
                <a:solidFill>
                  <a:srgbClr val="FF0000"/>
                </a:solidFill>
              </a:rPr>
              <a:t>TR 23.757 key issue 1 conclusions:</a:t>
            </a:r>
          </a:p>
          <a:p>
            <a:pPr lvl="2"/>
            <a:r>
              <a:rPr lang="en-GB" i="1" dirty="0"/>
              <a:t>For multicast service parameters storage, the UDR shall be able to store the AF provisioned or preconfigured service parameters per MBS session.</a:t>
            </a:r>
            <a:endParaRPr lang="de-DE" b="1" dirty="0">
              <a:solidFill>
                <a:srgbClr val="FF0000"/>
              </a:solidFill>
            </a:endParaRPr>
          </a:p>
          <a:p>
            <a:r>
              <a:rPr lang="de-DE" dirty="0" err="1"/>
              <a:t>How</a:t>
            </a:r>
            <a:r>
              <a:rPr lang="de-DE" dirty="0"/>
              <a:t> </a:t>
            </a:r>
            <a:r>
              <a:rPr lang="de-DE" dirty="0" err="1"/>
              <a:t>to</a:t>
            </a:r>
            <a:r>
              <a:rPr lang="de-DE" dirty="0"/>
              <a:t> </a:t>
            </a:r>
            <a:r>
              <a:rPr lang="de-DE" dirty="0" err="1"/>
              <a:t>provide</a:t>
            </a:r>
            <a:r>
              <a:rPr lang="de-DE" dirty="0"/>
              <a:t> </a:t>
            </a:r>
            <a:r>
              <a:rPr lang="de-DE" dirty="0" err="1"/>
              <a:t>input</a:t>
            </a:r>
            <a:r>
              <a:rPr lang="de-DE" dirty="0"/>
              <a:t> </a:t>
            </a:r>
            <a:r>
              <a:rPr lang="de-DE" dirty="0" err="1"/>
              <a:t>for</a:t>
            </a:r>
            <a:r>
              <a:rPr lang="de-DE" dirty="0"/>
              <a:t> </a:t>
            </a:r>
            <a:r>
              <a:rPr lang="de-DE" dirty="0" err="1"/>
              <a:t>policy</a:t>
            </a:r>
            <a:r>
              <a:rPr lang="de-DE" dirty="0"/>
              <a:t> </a:t>
            </a:r>
            <a:r>
              <a:rPr lang="de-DE" dirty="0" err="1"/>
              <a:t>rules</a:t>
            </a:r>
            <a:r>
              <a:rPr lang="de-DE" dirty="0"/>
              <a:t> </a:t>
            </a:r>
            <a:r>
              <a:rPr lang="de-DE" dirty="0" err="1"/>
              <a:t>for</a:t>
            </a:r>
            <a:r>
              <a:rPr lang="de-DE" dirty="0"/>
              <a:t> an MBS </a:t>
            </a:r>
            <a:r>
              <a:rPr lang="de-DE" dirty="0" err="1"/>
              <a:t>session</a:t>
            </a:r>
            <a:r>
              <a:rPr lang="de-DE" dirty="0"/>
              <a:t> </a:t>
            </a:r>
            <a:r>
              <a:rPr lang="de-DE" dirty="0" err="1"/>
              <a:t>to</a:t>
            </a:r>
            <a:r>
              <a:rPr lang="de-DE" dirty="0"/>
              <a:t> PCF?</a:t>
            </a:r>
          </a:p>
          <a:p>
            <a:r>
              <a:rPr lang="de-DE" dirty="0" err="1"/>
              <a:t>Proposal</a:t>
            </a:r>
            <a:r>
              <a:rPr lang="de-DE" dirty="0"/>
              <a:t> 2: Store </a:t>
            </a:r>
            <a:r>
              <a:rPr lang="de-DE" dirty="0" err="1"/>
              <a:t>information</a:t>
            </a:r>
            <a:r>
              <a:rPr lang="de-DE" dirty="0"/>
              <a:t> </a:t>
            </a:r>
            <a:r>
              <a:rPr lang="de-DE" dirty="0" err="1"/>
              <a:t>about</a:t>
            </a:r>
            <a:r>
              <a:rPr lang="de-DE" dirty="0"/>
              <a:t> MBS </a:t>
            </a:r>
            <a:r>
              <a:rPr lang="de-DE" dirty="0" err="1"/>
              <a:t>sessions</a:t>
            </a:r>
            <a:r>
              <a:rPr lang="de-DE" dirty="0"/>
              <a:t> in UDR </a:t>
            </a:r>
            <a:r>
              <a:rPr lang="de-DE" dirty="0" err="1"/>
              <a:t>that</a:t>
            </a:r>
            <a:r>
              <a:rPr lang="de-DE" dirty="0"/>
              <a:t> </a:t>
            </a:r>
            <a:r>
              <a:rPr lang="de-DE" dirty="0" err="1"/>
              <a:t>enables</a:t>
            </a:r>
            <a:r>
              <a:rPr lang="de-DE" dirty="0"/>
              <a:t> </a:t>
            </a:r>
            <a:r>
              <a:rPr lang="de-DE" dirty="0" err="1"/>
              <a:t>policy</a:t>
            </a:r>
            <a:r>
              <a:rPr lang="de-DE" dirty="0"/>
              <a:t> </a:t>
            </a:r>
            <a:r>
              <a:rPr lang="de-DE" dirty="0" err="1"/>
              <a:t>decisions</a:t>
            </a:r>
            <a:r>
              <a:rPr lang="de-DE" dirty="0"/>
              <a:t> </a:t>
            </a:r>
            <a:r>
              <a:rPr lang="de-DE" dirty="0" err="1"/>
              <a:t>about</a:t>
            </a:r>
            <a:r>
              <a:rPr lang="de-DE" dirty="0"/>
              <a:t> </a:t>
            </a:r>
            <a:r>
              <a:rPr lang="de-DE" dirty="0" err="1"/>
              <a:t>those</a:t>
            </a:r>
            <a:r>
              <a:rPr lang="de-DE" dirty="0"/>
              <a:t> MBS </a:t>
            </a:r>
            <a:r>
              <a:rPr lang="de-DE" dirty="0" err="1"/>
              <a:t>sessions</a:t>
            </a:r>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705599"/>
          </a:xfrm>
        </p:spPr>
        <p:txBody>
          <a:bodyPr/>
          <a:lstStyle/>
          <a:p>
            <a:r>
              <a:rPr lang="de-DE" dirty="0" err="1"/>
              <a:t>Issue</a:t>
            </a:r>
            <a:r>
              <a:rPr lang="de-DE" dirty="0"/>
              <a:t> 1</a:t>
            </a:r>
            <a:endParaRPr lang="en-US" dirty="0"/>
          </a:p>
        </p:txBody>
      </p:sp>
    </p:spTree>
    <p:extLst>
      <p:ext uri="{BB962C8B-B14F-4D97-AF65-F5344CB8AC3E}">
        <p14:creationId xmlns:p14="http://schemas.microsoft.com/office/powerpoint/2010/main" val="8998264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503766" y="553953"/>
            <a:ext cx="11184467" cy="3217601"/>
          </a:xfrm>
        </p:spPr>
        <p:txBody>
          <a:bodyPr/>
          <a:lstStyle/>
          <a:p>
            <a:r>
              <a:rPr lang="de-DE" dirty="0" err="1"/>
              <a:t>Where</a:t>
            </a:r>
            <a:r>
              <a:rPr lang="de-DE" dirty="0"/>
              <a:t> </a:t>
            </a:r>
            <a:r>
              <a:rPr lang="de-DE" dirty="0" err="1"/>
              <a:t>to</a:t>
            </a:r>
            <a:r>
              <a:rPr lang="de-DE" dirty="0"/>
              <a:t> </a:t>
            </a:r>
            <a:r>
              <a:rPr lang="de-DE" dirty="0" err="1"/>
              <a:t>store</a:t>
            </a:r>
            <a:r>
              <a:rPr lang="de-DE" dirty="0"/>
              <a:t> </a:t>
            </a:r>
            <a:r>
              <a:rPr lang="de-DE" dirty="0" err="1"/>
              <a:t>configuration</a:t>
            </a:r>
            <a:r>
              <a:rPr lang="de-DE" dirty="0"/>
              <a:t> </a:t>
            </a:r>
            <a:r>
              <a:rPr lang="de-DE" dirty="0" err="1"/>
              <a:t>about</a:t>
            </a:r>
            <a:r>
              <a:rPr lang="de-DE" dirty="0"/>
              <a:t> </a:t>
            </a:r>
            <a:r>
              <a:rPr lang="de-DE" dirty="0" err="1"/>
              <a:t>location</a:t>
            </a:r>
            <a:r>
              <a:rPr lang="de-DE" dirty="0"/>
              <a:t> </a:t>
            </a:r>
            <a:r>
              <a:rPr lang="de-DE" dirty="0" err="1"/>
              <a:t>dependent</a:t>
            </a:r>
            <a:r>
              <a:rPr lang="de-DE" dirty="0"/>
              <a:t> MBS </a:t>
            </a:r>
            <a:r>
              <a:rPr lang="de-DE" dirty="0" err="1"/>
              <a:t>services</a:t>
            </a:r>
            <a:r>
              <a:rPr lang="de-DE" dirty="0"/>
              <a:t>?</a:t>
            </a:r>
          </a:p>
          <a:p>
            <a:pPr lvl="1"/>
            <a:r>
              <a:rPr lang="de-DE" sz="1600" dirty="0"/>
              <a:t>TS 23.247:</a:t>
            </a:r>
          </a:p>
          <a:p>
            <a:pPr lvl="2"/>
            <a:r>
              <a:rPr lang="en-GB" sz="1400" b="1" dirty="0"/>
              <a:t>6.2	Local MBS service </a:t>
            </a:r>
            <a:r>
              <a:rPr lang="en-US" sz="1400" i="1" dirty="0"/>
              <a:t>Information about different MBS service areas for a location dependent MBS service </a:t>
            </a:r>
            <a:r>
              <a:rPr lang="en-US" sz="1400" i="1" dirty="0">
                <a:solidFill>
                  <a:srgbClr val="FF0000"/>
                </a:solidFill>
              </a:rPr>
              <a:t>may be provided by one or several AFs or may be configured</a:t>
            </a:r>
            <a:r>
              <a:rPr lang="en-US" sz="1400" i="1" dirty="0"/>
              <a:t>. Different ingress points for location dependent points for the MBS session are supported for different MBS service area dependent content of the MBS session; </a:t>
            </a:r>
            <a:r>
              <a:rPr lang="en-US" sz="1400" i="1" dirty="0">
                <a:solidFill>
                  <a:srgbClr val="FF0000"/>
                </a:solidFill>
              </a:rPr>
              <a:t>different MB-SMFs </a:t>
            </a:r>
            <a:r>
              <a:rPr lang="en-US" sz="1400" i="1" dirty="0"/>
              <a:t>and/or MP-UPF may be assigned for different </a:t>
            </a:r>
            <a:r>
              <a:rPr lang="en-US" sz="1400" i="1" dirty="0">
                <a:solidFill>
                  <a:srgbClr val="FF0000"/>
                </a:solidFill>
              </a:rPr>
              <a:t>MBS service areas in an MBS session</a:t>
            </a:r>
            <a:r>
              <a:rPr lang="en-US" sz="1400" i="1" dirty="0"/>
              <a:t>.</a:t>
            </a:r>
          </a:p>
          <a:p>
            <a:pPr lvl="2"/>
            <a:r>
              <a:rPr lang="en-US" sz="1400" b="1" dirty="0"/>
              <a:t>7.2.4.2.1	Multicast context and Multicast flow setup/modification via PDU Session Modification procedure </a:t>
            </a:r>
            <a:r>
              <a:rPr lang="en-GB" sz="1400" i="1" dirty="0"/>
              <a:t>When SMF requests multicast context via </a:t>
            </a:r>
            <a:r>
              <a:rPr lang="en-GB" sz="1400" i="1" dirty="0" err="1"/>
              <a:t>Nnrf_NFDiscovery</a:t>
            </a:r>
            <a:r>
              <a:rPr lang="en-GB" sz="1400" i="1" dirty="0"/>
              <a:t> request (MBS Session ID), the NRF provides information about location areas stored within the multicast context, via </a:t>
            </a:r>
            <a:r>
              <a:rPr lang="en-GB" sz="1400" i="1" dirty="0" err="1"/>
              <a:t>Nnrf_NFDiscovery</a:t>
            </a:r>
            <a:r>
              <a:rPr lang="en-GB" sz="1400" i="1" dirty="0"/>
              <a:t> response (MB-SMF ID, Area Session ID, location area). The SMF selects location dependent multicast context information based on the location area where the UE is residing</a:t>
            </a:r>
          </a:p>
          <a:p>
            <a:pPr lvl="2"/>
            <a:r>
              <a:rPr lang="en-GB" sz="1400" b="1" dirty="0"/>
              <a:t>7.2.4.2.2	Configuration for local MBS</a:t>
            </a:r>
            <a:br>
              <a:rPr lang="en-US" sz="1400" b="1" dirty="0"/>
            </a:br>
            <a:r>
              <a:rPr lang="en-GB" sz="1400" dirty="0"/>
              <a:t>NEF requests storage of multicast session at NRF and provides multicast session ID, selected MB-SMF ID and location area.</a:t>
            </a:r>
            <a:endParaRPr lang="en-US" sz="1400" dirty="0"/>
          </a:p>
          <a:p>
            <a:pPr lvl="1"/>
            <a:r>
              <a:rPr lang="en-US" sz="1800" dirty="0"/>
              <a:t>Currently NRF is used, but NRF contains NF profiles and is used for discovery of NFs rather than information about multicast sessions</a:t>
            </a:r>
          </a:p>
          <a:p>
            <a:pPr lvl="2"/>
            <a:r>
              <a:rPr lang="en-US" sz="1400" dirty="0"/>
              <a:t>NRF is not well suited for preconfigured information about multicast session, because an MB-SMF might not be assigned.</a:t>
            </a:r>
          </a:p>
          <a:p>
            <a:pPr lvl="2"/>
            <a:r>
              <a:rPr lang="en-US" sz="1400" dirty="0"/>
              <a:t>The NRF discovery service allows for a discovery of NF profilers and a subscription of profile changes of MB-SMF profiles. However, NF profiles contain lots of information and can become very large. CT4 introduced message fragmentation and allows the NRF to truncate information to cope with such issues. Discovery results are supposed to be cached to avoid a need for constant discoveries. </a:t>
            </a:r>
          </a:p>
          <a:p>
            <a:pPr lvl="2"/>
            <a:r>
              <a:rPr lang="en-US" sz="1400" dirty="0"/>
              <a:t>NRF thus not meant for fast-changing information</a:t>
            </a:r>
          </a:p>
          <a:p>
            <a:pPr lvl="2"/>
            <a:r>
              <a:rPr lang="en-US" sz="1400" dirty="0"/>
              <a:t>If several MB-SMFs may be involved, multicast context information would be split into several MB-SMF profiles</a:t>
            </a:r>
          </a:p>
          <a:p>
            <a:r>
              <a:rPr lang="de-DE" dirty="0" err="1"/>
              <a:t>Proposal</a:t>
            </a:r>
            <a:r>
              <a:rPr lang="de-DE" dirty="0"/>
              <a:t> 2: Store </a:t>
            </a:r>
            <a:r>
              <a:rPr lang="de-DE" dirty="0" err="1"/>
              <a:t>information</a:t>
            </a:r>
            <a:r>
              <a:rPr lang="de-DE" dirty="0"/>
              <a:t> </a:t>
            </a:r>
            <a:r>
              <a:rPr lang="de-DE" dirty="0" err="1"/>
              <a:t>about</a:t>
            </a:r>
            <a:r>
              <a:rPr lang="de-DE" dirty="0"/>
              <a:t> </a:t>
            </a:r>
            <a:r>
              <a:rPr lang="de-DE" dirty="0" err="1"/>
              <a:t>location</a:t>
            </a:r>
            <a:r>
              <a:rPr lang="de-DE" dirty="0"/>
              <a:t> </a:t>
            </a:r>
            <a:r>
              <a:rPr lang="de-DE" dirty="0" err="1"/>
              <a:t>dependent</a:t>
            </a:r>
            <a:r>
              <a:rPr lang="de-DE" dirty="0"/>
              <a:t> </a:t>
            </a:r>
            <a:r>
              <a:rPr lang="de-DE" dirty="0" err="1"/>
              <a:t>contents</a:t>
            </a:r>
            <a:r>
              <a:rPr lang="de-DE" dirty="0"/>
              <a:t> </a:t>
            </a:r>
            <a:r>
              <a:rPr lang="de-DE" dirty="0" err="1"/>
              <a:t>of</a:t>
            </a:r>
            <a:r>
              <a:rPr lang="de-DE" dirty="0"/>
              <a:t> </a:t>
            </a:r>
            <a:r>
              <a:rPr lang="de-DE" dirty="0" err="1"/>
              <a:t>multicast</a:t>
            </a:r>
            <a:r>
              <a:rPr lang="de-DE" dirty="0"/>
              <a:t> </a:t>
            </a:r>
            <a:r>
              <a:rPr lang="de-DE" dirty="0" err="1"/>
              <a:t>session</a:t>
            </a:r>
            <a:r>
              <a:rPr lang="de-DE" dirty="0"/>
              <a:t> in UDM</a:t>
            </a:r>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79093" y="74691"/>
            <a:ext cx="9103784" cy="705599"/>
          </a:xfrm>
        </p:spPr>
        <p:txBody>
          <a:bodyPr/>
          <a:lstStyle/>
          <a:p>
            <a:r>
              <a:rPr lang="de-DE" dirty="0" err="1"/>
              <a:t>Issue</a:t>
            </a:r>
            <a:r>
              <a:rPr lang="de-DE" dirty="0"/>
              <a:t> 2</a:t>
            </a:r>
            <a:endParaRPr lang="en-US" dirty="0"/>
          </a:p>
        </p:txBody>
      </p:sp>
    </p:spTree>
    <p:extLst>
      <p:ext uri="{BB962C8B-B14F-4D97-AF65-F5344CB8AC3E}">
        <p14:creationId xmlns:p14="http://schemas.microsoft.com/office/powerpoint/2010/main" val="99078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581198" y="934199"/>
            <a:ext cx="11184467" cy="3217601"/>
          </a:xfrm>
        </p:spPr>
        <p:txBody>
          <a:bodyPr/>
          <a:lstStyle/>
          <a:p>
            <a:r>
              <a:rPr lang="en-GB" dirty="0"/>
              <a:t>Subscription to multicast services</a:t>
            </a:r>
            <a:r>
              <a:rPr lang="de-DE" dirty="0"/>
              <a:t>?</a:t>
            </a:r>
          </a:p>
          <a:p>
            <a:pPr lvl="1"/>
            <a:r>
              <a:rPr lang="de-DE" sz="1600" dirty="0"/>
              <a:t>TS 23.247:</a:t>
            </a:r>
          </a:p>
          <a:p>
            <a:pPr marL="914400" lvl="2" indent="0">
              <a:buNone/>
            </a:pPr>
            <a:r>
              <a:rPr lang="en-GB" sz="1400" b="1" dirty="0"/>
              <a:t>6.5	</a:t>
            </a:r>
            <a:r>
              <a:rPr lang="en-GB" dirty="0"/>
              <a:t>Subscription to multicast services </a:t>
            </a:r>
            <a:r>
              <a:rPr lang="en-US" sz="1400" i="1" dirty="0"/>
              <a:t>The user's profile in the UDM contains the subscription information to give the user permission to use multicast services. The user may have following subscription for multicast services:</a:t>
            </a:r>
          </a:p>
          <a:p>
            <a:pPr marL="914400" lvl="2" indent="0">
              <a:buNone/>
            </a:pPr>
            <a:r>
              <a:rPr lang="en-US" sz="1400" i="1" dirty="0"/>
              <a:t>-	Allowed to join any multicast service;</a:t>
            </a:r>
          </a:p>
          <a:p>
            <a:pPr marL="914400" lvl="2" indent="0">
              <a:buNone/>
            </a:pPr>
            <a:r>
              <a:rPr lang="en-US" sz="1400" i="1" dirty="0"/>
              <a:t>-	Allowed to join the indicated specific multicast service(s).</a:t>
            </a:r>
          </a:p>
          <a:p>
            <a:pPr marL="914400" lvl="2" indent="0">
              <a:buNone/>
            </a:pPr>
            <a:r>
              <a:rPr lang="en-US" sz="1400" i="1" dirty="0"/>
              <a:t>Editor`s note: It is ffs how to express that some multicast services are allowed to be accessed by any user and others only by a restricted set of users. It is ffs if the information about users allowed to join a multicast service should be organized per multicast service instead of per user.</a:t>
            </a:r>
            <a:endParaRPr lang="en-US" sz="1400" dirty="0"/>
          </a:p>
          <a:p>
            <a:pPr lvl="1"/>
            <a:r>
              <a:rPr lang="en-US" sz="1800" dirty="0"/>
              <a:t>Scenario in editor´s note seems realistic and can hardly be expressed via per UE subscription information: If a specific multicast service is not listed, is the UE not entitled to use it because it is not listed, or is the UE entitled to use it because it is meant for any UE?</a:t>
            </a:r>
          </a:p>
          <a:p>
            <a:r>
              <a:rPr lang="de-DE" dirty="0" err="1"/>
              <a:t>Proposal</a:t>
            </a:r>
            <a:r>
              <a:rPr lang="de-DE" dirty="0"/>
              <a:t> 3: UDM </a:t>
            </a:r>
            <a:r>
              <a:rPr lang="de-DE" dirty="0" err="1"/>
              <a:t>needs</a:t>
            </a:r>
            <a:r>
              <a:rPr lang="de-DE" dirty="0"/>
              <a:t> </a:t>
            </a:r>
            <a:r>
              <a:rPr lang="de-DE" dirty="0" err="1"/>
              <a:t>to</a:t>
            </a:r>
            <a:r>
              <a:rPr lang="de-DE" dirty="0"/>
              <a:t> </a:t>
            </a:r>
            <a:r>
              <a:rPr lang="de-DE" dirty="0" err="1"/>
              <a:t>contain</a:t>
            </a:r>
            <a:r>
              <a:rPr lang="de-DE" dirty="0"/>
              <a:t> per </a:t>
            </a:r>
            <a:r>
              <a:rPr lang="de-DE" dirty="0" err="1"/>
              <a:t>multicast</a:t>
            </a:r>
            <a:r>
              <a:rPr lang="de-DE" dirty="0"/>
              <a:t> </a:t>
            </a:r>
            <a:r>
              <a:rPr lang="de-DE" dirty="0" err="1"/>
              <a:t>service</a:t>
            </a:r>
            <a:r>
              <a:rPr lang="de-DE" dirty="0"/>
              <a:t> </a:t>
            </a:r>
            <a:r>
              <a:rPr lang="de-DE" dirty="0" err="1"/>
              <a:t>information</a:t>
            </a:r>
            <a:r>
              <a:rPr lang="de-DE" dirty="0"/>
              <a:t> </a:t>
            </a:r>
            <a:r>
              <a:rPr lang="de-DE" dirty="0" err="1"/>
              <a:t>to</a:t>
            </a:r>
            <a:r>
              <a:rPr lang="de-DE" dirty="0"/>
              <a:t> express </a:t>
            </a:r>
            <a:r>
              <a:rPr lang="de-DE" dirty="0" err="1"/>
              <a:t>whether</a:t>
            </a:r>
            <a:r>
              <a:rPr lang="de-DE" dirty="0"/>
              <a:t> </a:t>
            </a:r>
            <a:r>
              <a:rPr lang="de-DE" dirty="0" err="1"/>
              <a:t>any</a:t>
            </a:r>
            <a:r>
              <a:rPr lang="de-DE" dirty="0"/>
              <a:t> UE </a:t>
            </a:r>
            <a:r>
              <a:rPr lang="de-DE" dirty="0" err="1"/>
              <a:t>is</a:t>
            </a:r>
            <a:r>
              <a:rPr lang="de-DE" dirty="0"/>
              <a:t> </a:t>
            </a:r>
            <a:r>
              <a:rPr lang="de-DE" dirty="0" err="1"/>
              <a:t>entitled</a:t>
            </a:r>
            <a:r>
              <a:rPr lang="de-DE" dirty="0"/>
              <a:t> </a:t>
            </a:r>
            <a:r>
              <a:rPr lang="de-DE" dirty="0" err="1"/>
              <a:t>to</a:t>
            </a:r>
            <a:r>
              <a:rPr lang="de-DE" dirty="0"/>
              <a:t> </a:t>
            </a:r>
            <a:r>
              <a:rPr lang="de-DE" dirty="0" err="1"/>
              <a:t>use</a:t>
            </a:r>
            <a:r>
              <a:rPr lang="de-DE" dirty="0"/>
              <a:t> </a:t>
            </a:r>
            <a:r>
              <a:rPr lang="de-DE" dirty="0" err="1"/>
              <a:t>multicast</a:t>
            </a:r>
            <a:r>
              <a:rPr lang="de-DE" dirty="0"/>
              <a:t> </a:t>
            </a:r>
            <a:r>
              <a:rPr lang="de-DE" dirty="0" err="1"/>
              <a:t>service</a:t>
            </a:r>
            <a:r>
              <a:rPr lang="de-DE" dirty="0"/>
              <a:t>, </a:t>
            </a:r>
            <a:r>
              <a:rPr lang="de-DE" dirty="0" err="1"/>
              <a:t>and</a:t>
            </a:r>
            <a:r>
              <a:rPr lang="de-DE" dirty="0"/>
              <a:t> </a:t>
            </a:r>
            <a:r>
              <a:rPr lang="de-DE" dirty="0" err="1"/>
              <a:t>possibly</a:t>
            </a:r>
            <a:r>
              <a:rPr lang="de-DE" dirty="0"/>
              <a:t> </a:t>
            </a:r>
            <a:r>
              <a:rPr lang="de-DE" dirty="0" err="1"/>
              <a:t>with</a:t>
            </a:r>
            <a:r>
              <a:rPr lang="de-DE" dirty="0"/>
              <a:t> </a:t>
            </a:r>
            <a:r>
              <a:rPr lang="de-DE" dirty="0" err="1"/>
              <a:t>information</a:t>
            </a:r>
            <a:r>
              <a:rPr lang="de-DE" dirty="0"/>
              <a:t> </a:t>
            </a:r>
            <a:r>
              <a:rPr lang="de-DE" dirty="0" err="1"/>
              <a:t>about</a:t>
            </a:r>
            <a:r>
              <a:rPr lang="de-DE" dirty="0"/>
              <a:t> </a:t>
            </a:r>
            <a:r>
              <a:rPr lang="de-DE" dirty="0" err="1"/>
              <a:t>groups</a:t>
            </a:r>
            <a:r>
              <a:rPr lang="de-DE" dirty="0"/>
              <a:t> </a:t>
            </a:r>
            <a:r>
              <a:rPr lang="de-DE" dirty="0" err="1"/>
              <a:t>of</a:t>
            </a:r>
            <a:r>
              <a:rPr lang="de-DE" dirty="0"/>
              <a:t> </a:t>
            </a:r>
            <a:r>
              <a:rPr lang="de-DE" dirty="0" err="1"/>
              <a:t>Ues</a:t>
            </a:r>
            <a:r>
              <a:rPr lang="de-DE" dirty="0"/>
              <a:t> </a:t>
            </a:r>
            <a:r>
              <a:rPr lang="de-DE" dirty="0" err="1"/>
              <a:t>or</a:t>
            </a:r>
            <a:r>
              <a:rPr lang="de-DE" dirty="0"/>
              <a:t> </a:t>
            </a:r>
            <a:r>
              <a:rPr lang="de-DE" dirty="0" err="1"/>
              <a:t>Ues</a:t>
            </a:r>
            <a:r>
              <a:rPr lang="de-DE" dirty="0"/>
              <a:t> </a:t>
            </a:r>
            <a:r>
              <a:rPr lang="de-DE" dirty="0" err="1"/>
              <a:t>enbtitled</a:t>
            </a:r>
            <a:r>
              <a:rPr lang="de-DE" dirty="0"/>
              <a:t> </a:t>
            </a:r>
            <a:r>
              <a:rPr lang="de-DE" dirty="0" err="1"/>
              <a:t>to</a:t>
            </a:r>
            <a:r>
              <a:rPr lang="de-DE" dirty="0"/>
              <a:t> </a:t>
            </a:r>
            <a:r>
              <a:rPr lang="de-DE" dirty="0" err="1"/>
              <a:t>use</a:t>
            </a:r>
            <a:r>
              <a:rPr lang="de-DE" dirty="0"/>
              <a:t> </a:t>
            </a:r>
            <a:r>
              <a:rPr lang="de-DE" dirty="0" err="1"/>
              <a:t>it</a:t>
            </a:r>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705599"/>
          </a:xfrm>
        </p:spPr>
        <p:txBody>
          <a:bodyPr/>
          <a:lstStyle/>
          <a:p>
            <a:r>
              <a:rPr lang="de-DE" dirty="0" err="1"/>
              <a:t>Issue</a:t>
            </a:r>
            <a:r>
              <a:rPr lang="de-DE" dirty="0"/>
              <a:t> 3</a:t>
            </a:r>
            <a:endParaRPr lang="en-US" dirty="0"/>
          </a:p>
        </p:txBody>
      </p:sp>
    </p:spTree>
    <p:extLst>
      <p:ext uri="{BB962C8B-B14F-4D97-AF65-F5344CB8AC3E}">
        <p14:creationId xmlns:p14="http://schemas.microsoft.com/office/powerpoint/2010/main" val="218426805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572885" y="784570"/>
            <a:ext cx="11184467" cy="3217601"/>
          </a:xfrm>
        </p:spPr>
        <p:txBody>
          <a:bodyPr/>
          <a:lstStyle/>
          <a:p>
            <a:r>
              <a:rPr lang="en-GB" sz="2400" dirty="0"/>
              <a:t>Where to store source specific IP multicast address as multicast session IDs</a:t>
            </a:r>
            <a:r>
              <a:rPr lang="de-DE" sz="2400" dirty="0"/>
              <a:t>?</a:t>
            </a:r>
          </a:p>
          <a:p>
            <a:pPr lvl="1"/>
            <a:r>
              <a:rPr lang="en-US" sz="1600" dirty="0"/>
              <a:t>The following conclusions for MB-SMF detection and join were agreed in TR 23.757:</a:t>
            </a:r>
          </a:p>
          <a:p>
            <a:pPr marL="914400" lvl="2" indent="0">
              <a:buNone/>
            </a:pPr>
            <a:r>
              <a:rPr lang="en-US" sz="1050" i="1" dirty="0"/>
              <a:t>MB-SMF is discovered by querying NRF using multicast session ID:</a:t>
            </a:r>
          </a:p>
          <a:p>
            <a:pPr marL="914400" lvl="2" indent="0">
              <a:buNone/>
            </a:pPr>
            <a:r>
              <a:rPr lang="en-US" sz="1050" i="1" dirty="0"/>
              <a:t>-	The MB-SMF registers its NF profile, which includes e.g. S-NSSAI, DNN and MB-SMF service area, to the NRF. The NEF/MBSF discovers the MB-SMF, if not locally configured, by querying the NRF using these information during multicast/broadcast session configuration.</a:t>
            </a:r>
          </a:p>
          <a:p>
            <a:pPr marL="914400" lvl="2" indent="0">
              <a:buNone/>
            </a:pPr>
            <a:r>
              <a:rPr lang="en-US" sz="1050" i="1" dirty="0"/>
              <a:t>-	When a multicast/broadcast session is configured/established, the MB-SMF updates its NF profile with the multicast session ID to the NRF.</a:t>
            </a:r>
          </a:p>
          <a:p>
            <a:pPr marL="914400" lvl="2" indent="0">
              <a:buNone/>
            </a:pPr>
            <a:r>
              <a:rPr lang="en-US" sz="1050" i="1" dirty="0"/>
              <a:t>-	During UE join procedure, if needed, the SMF retrieves the MB-SMF ID from the NRF using the multicast session ID and, selects an MB-SMF based on the MB-SMF information returned by the NRF. For local MBS services, the SMF takes MB-SMF service area into account when selecting the MB-SMF.</a:t>
            </a:r>
          </a:p>
          <a:p>
            <a:pPr marL="914400" lvl="2" indent="0">
              <a:buNone/>
            </a:pPr>
            <a:r>
              <a:rPr lang="en-US" sz="1050" b="1" i="1" dirty="0"/>
              <a:t>NOTE x1: It needs to be verified in the normative phase whether the NRF is suitable to store dynamically changing multicast session IDs and possible area session IDs associated with the multicast session IDs.</a:t>
            </a:r>
          </a:p>
          <a:p>
            <a:pPr marL="914400" lvl="2" indent="0">
              <a:buNone/>
            </a:pPr>
            <a:r>
              <a:rPr lang="en-US" sz="1050" b="1" i="1" dirty="0"/>
              <a:t>NOTE y2: It needs to be decided in the normative phase whether a database to hold information about the multicast session is required.</a:t>
            </a:r>
          </a:p>
          <a:p>
            <a:pPr marL="914400" lvl="2" indent="0">
              <a:buNone/>
            </a:pPr>
            <a:r>
              <a:rPr lang="en-US" sz="1050" i="1" dirty="0"/>
              <a:t>Source specific IP multicast address or TMGI may be used as MBS Session ID in NAS messages exchange between a UE and a CN when the UE requests to join/leave a multicast session.</a:t>
            </a:r>
          </a:p>
          <a:p>
            <a:pPr marL="914400" lvl="2" indent="0">
              <a:buNone/>
            </a:pPr>
            <a:r>
              <a:rPr lang="en-US" sz="1050" i="1" dirty="0"/>
              <a:t>A TMGI is allocated also for MBS multicast sessions that the UE joined with a source specific IP multicast address. The TMGI is sent to the UE and used in other </a:t>
            </a:r>
            <a:r>
              <a:rPr lang="en-US" sz="1050" i="1" dirty="0" err="1"/>
              <a:t>signalling</a:t>
            </a:r>
            <a:r>
              <a:rPr lang="en-US" sz="1050" i="1" dirty="0"/>
              <a:t> messages between RAN, CN and UE.</a:t>
            </a:r>
          </a:p>
          <a:p>
            <a:pPr lvl="1"/>
            <a:r>
              <a:rPr lang="en-US" sz="1600" dirty="0"/>
              <a:t>NRF is not well suited to store source specific IP multicast addresses in MB-SMF profiles</a:t>
            </a:r>
            <a:r>
              <a:rPr lang="en-US" sz="1800" dirty="0"/>
              <a:t>:</a:t>
            </a:r>
          </a:p>
          <a:p>
            <a:pPr marL="914400" lvl="2" indent="0">
              <a:buNone/>
            </a:pPr>
            <a:r>
              <a:rPr lang="en-US" sz="1400" dirty="0"/>
              <a:t>The NRF discovery service allows for a discovery of NF profilers and a subscription of profile changes of MB-SMF profiles. However, NF profiles contain lots of information and can become very large. Discovery results are supposed to be cached to avoid a need for constant discoveries. IP multicast addresses are allocated by external entities (AF) and can thus not easily be pre-allocated or distributed in advance to MB-SMFs. In some cases, source addresses may be configured based on business agreements., but this does not hold for all cases. That would result in high load by distributing the entire very large MB-SMF profile each time a new source specific IP multicast addresses is added to the MB-SMF profile. In comparable previous cases, the NRF was not used to store such information:</a:t>
            </a:r>
          </a:p>
          <a:p>
            <a:pPr marL="1371600" lvl="3" indent="0">
              <a:buNone/>
            </a:pPr>
            <a:r>
              <a:rPr lang="en-US" sz="1200" dirty="0"/>
              <a:t>The NRF does not contain any information about subscribers or PDU sessions served by SMFs and AMFs. (The UDM holds such information)</a:t>
            </a:r>
          </a:p>
          <a:p>
            <a:pPr marL="1371600" lvl="3" indent="0">
              <a:buNone/>
            </a:pPr>
            <a:r>
              <a:rPr lang="en-US" sz="1200" dirty="0"/>
              <a:t>The </a:t>
            </a:r>
            <a:r>
              <a:rPr lang="en-US" sz="1200" dirty="0" err="1"/>
              <a:t>Nudr_GroupIDmap</a:t>
            </a:r>
            <a:r>
              <a:rPr lang="en-US" sz="1200" dirty="0"/>
              <a:t> service was introduced to allow NF consumers to retrieve a NF group ID corresponding to a subscriber identifier. This is used e.g. for the HSS discovery based on IMS public identities (which can be fragmented due to number portability)</a:t>
            </a:r>
          </a:p>
          <a:p>
            <a:r>
              <a:rPr lang="de-DE" sz="2000" dirty="0" err="1"/>
              <a:t>Proposal</a:t>
            </a:r>
            <a:r>
              <a:rPr lang="de-DE" sz="2000" dirty="0"/>
              <a:t> 4: </a:t>
            </a:r>
            <a:r>
              <a:rPr lang="en-GB" sz="2000" dirty="0"/>
              <a:t>Store source specific multicast addresses and related TMGIs in UDM as part of the information about the multicast session</a:t>
            </a:r>
            <a:endParaRPr lang="de-DE" sz="2000"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705599"/>
          </a:xfrm>
        </p:spPr>
        <p:txBody>
          <a:bodyPr/>
          <a:lstStyle/>
          <a:p>
            <a:r>
              <a:rPr lang="de-DE" dirty="0" err="1"/>
              <a:t>Issue</a:t>
            </a:r>
            <a:r>
              <a:rPr lang="de-DE" dirty="0"/>
              <a:t> 4</a:t>
            </a:r>
            <a:endParaRPr lang="en-US" dirty="0"/>
          </a:p>
        </p:txBody>
      </p:sp>
    </p:spTree>
    <p:extLst>
      <p:ext uri="{BB962C8B-B14F-4D97-AF65-F5344CB8AC3E}">
        <p14:creationId xmlns:p14="http://schemas.microsoft.com/office/powerpoint/2010/main" val="190651981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581198" y="934199"/>
            <a:ext cx="11184467" cy="3217601"/>
          </a:xfrm>
        </p:spPr>
        <p:txBody>
          <a:bodyPr/>
          <a:lstStyle/>
          <a:p>
            <a:r>
              <a:rPr lang="en-GB" dirty="0"/>
              <a:t>Selection of 5MBS capable SMF by AMF</a:t>
            </a:r>
            <a:r>
              <a:rPr lang="de-DE" dirty="0"/>
              <a:t>?</a:t>
            </a:r>
          </a:p>
          <a:p>
            <a:pPr lvl="1"/>
            <a:r>
              <a:rPr lang="de-DE" sz="1600" dirty="0"/>
              <a:t>TS 23.247:</a:t>
            </a:r>
          </a:p>
          <a:p>
            <a:pPr marL="914400" lvl="2" indent="0">
              <a:buNone/>
            </a:pPr>
            <a:r>
              <a:rPr lang="en-GB" sz="1400" b="1" dirty="0"/>
              <a:t>6.5	</a:t>
            </a:r>
            <a:r>
              <a:rPr lang="en-GB" dirty="0"/>
              <a:t>Subscription to multicast services </a:t>
            </a:r>
            <a:r>
              <a:rPr lang="en-US" sz="1400" i="1" dirty="0"/>
              <a:t>The SMF selection subscription data is provided by the UDM to the AMF as described in clause 4.2.2.2 of TS 23.502 [6].</a:t>
            </a:r>
          </a:p>
          <a:p>
            <a:pPr marL="914400" lvl="2" indent="0">
              <a:buNone/>
            </a:pPr>
            <a:r>
              <a:rPr lang="en-US" sz="1400" i="1" dirty="0"/>
              <a:t>Editor`s note: It is ffs if the SMF selection subscription data need to be extended.</a:t>
            </a:r>
          </a:p>
          <a:p>
            <a:pPr lvl="1"/>
            <a:r>
              <a:rPr lang="en-US" sz="1600" dirty="0"/>
              <a:t>Technically endorsed </a:t>
            </a:r>
            <a:r>
              <a:rPr lang="en-GB" sz="1400" u="sng" dirty="0">
                <a:hlinkClick r:id="rId2"/>
              </a:rPr>
              <a:t>S2-2103074</a:t>
            </a:r>
            <a:r>
              <a:rPr lang="en-GB" sz="1400" u="sng" dirty="0"/>
              <a:t> </a:t>
            </a:r>
            <a:r>
              <a:rPr lang="en-GB" sz="1600" dirty="0"/>
              <a:t>against TS 23.247: </a:t>
            </a:r>
            <a:br>
              <a:rPr lang="en-GB" sz="1600" dirty="0"/>
            </a:br>
            <a:r>
              <a:rPr lang="en-US" sz="1400" i="1" dirty="0"/>
              <a:t>based on the indication DNN and S-NSSAI use for of establishing a PDU Session associated with multicast session(s), and/or an indication that the user is allowed to join multicast sessions in the UDM the AMF selects an SMF capable of handling multicast sessions based on DNN and S-NSSAI, or locally configured data or a corresponding SMF capability stored in the NRF. For indirect discovery, the AMF requests the SCP to select an SMF capable of handling multicast sessions.</a:t>
            </a:r>
            <a:br>
              <a:rPr lang="en-US" sz="1400" i="1" dirty="0"/>
            </a:br>
            <a:r>
              <a:rPr lang="en-US" sz="1400" i="1" dirty="0"/>
              <a:t>Editor's note:	Whether the indication in the UDM is needed or not is FFS.</a:t>
            </a:r>
          </a:p>
          <a:p>
            <a:pPr lvl="1"/>
            <a:r>
              <a:rPr lang="en-US" sz="1600" dirty="0"/>
              <a:t>Taking only DNN and S-NSSAI seems to assume that operator uses specific slides for PDU sessions that allow a multicast join. On the other hand, the PDU session can also contain contents unrelated to multicast. It seems too restrictive to require all operators to deploy specific slices to support multicast. On the other hand, not all UEs may be multicast capable or have a subscription for multicast services. Thus an entry in the SMF selection subscription data about need for multicast support seems appropriate. This can be considered by the AMF in combination with DNN and S-NSSAI to decide whether to select an 5MBS capable SMF</a:t>
            </a:r>
          </a:p>
          <a:p>
            <a:r>
              <a:rPr lang="de-DE" sz="2000" dirty="0" err="1"/>
              <a:t>Proposal</a:t>
            </a:r>
            <a:r>
              <a:rPr lang="de-DE" sz="2000" dirty="0"/>
              <a:t> 5: </a:t>
            </a:r>
            <a:r>
              <a:rPr lang="de-DE" sz="2000" dirty="0" err="1"/>
              <a:t>Extend</a:t>
            </a:r>
            <a:r>
              <a:rPr lang="de-DE" sz="2000" dirty="0"/>
              <a:t> </a:t>
            </a:r>
            <a:r>
              <a:rPr lang="de-DE" sz="2000" dirty="0" err="1"/>
              <a:t>the</a:t>
            </a:r>
            <a:r>
              <a:rPr lang="de-DE" sz="2000" dirty="0"/>
              <a:t> </a:t>
            </a:r>
            <a:r>
              <a:rPr lang="en-US" sz="2000" i="1" dirty="0"/>
              <a:t>SMF selection </a:t>
            </a:r>
            <a:r>
              <a:rPr lang="en-US" sz="2000" dirty="0"/>
              <a:t>subscription data with an indication whether multicast support is required. </a:t>
            </a:r>
          </a:p>
          <a:p>
            <a:r>
              <a:rPr lang="en-US" sz="2000" dirty="0"/>
              <a:t>Proposal 6: Extend the SMF profile in the NRF with an indication about multicast support</a:t>
            </a:r>
            <a:endParaRPr lang="de-DE" sz="2000"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705599"/>
          </a:xfrm>
        </p:spPr>
        <p:txBody>
          <a:bodyPr/>
          <a:lstStyle/>
          <a:p>
            <a:r>
              <a:rPr lang="de-DE" dirty="0" err="1"/>
              <a:t>Issue</a:t>
            </a:r>
            <a:r>
              <a:rPr lang="de-DE" dirty="0"/>
              <a:t> 5</a:t>
            </a:r>
            <a:endParaRPr lang="en-US" dirty="0"/>
          </a:p>
        </p:txBody>
      </p:sp>
    </p:spTree>
    <p:extLst>
      <p:ext uri="{BB962C8B-B14F-4D97-AF65-F5344CB8AC3E}">
        <p14:creationId xmlns:p14="http://schemas.microsoft.com/office/powerpoint/2010/main" val="280886605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AB7580F38B32B4992660A7BC2D6E51C" ma:contentTypeVersion="16" ma:contentTypeDescription="Create a new document." ma:contentTypeScope="" ma:versionID="c3d621215bba041890bb5ac82f83fa16">
  <xsd:schema xmlns:xsd="http://www.w3.org/2001/XMLSchema" xmlns:xs="http://www.w3.org/2001/XMLSchema" xmlns:p="http://schemas.microsoft.com/office/2006/metadata/properties" xmlns:ns3="71c5aaf6-e6ce-465b-b873-5148d2a4c105" xmlns:ns4="b672847a-5f88-42a2-b3e2-50bdf8de63d5" xmlns:ns5="063c6eb4-0fc5-41cf-90f7-6fad9b894f44" targetNamespace="http://schemas.microsoft.com/office/2006/metadata/properties" ma:root="true" ma:fieldsID="52dbc4f663d72f2e65f319fa881cb5ba" ns3:_="" ns4:_="" ns5:_="">
    <xsd:import namespace="71c5aaf6-e6ce-465b-b873-5148d2a4c105"/>
    <xsd:import namespace="b672847a-5f88-42a2-b3e2-50bdf8de63d5"/>
    <xsd:import namespace="063c6eb4-0fc5-41cf-90f7-6fad9b894f44"/>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element ref="ns5:SharedWithUsers" minOccurs="0"/>
                <xsd:element ref="ns5:SharedWithDetails" minOccurs="0"/>
                <xsd:element ref="ns5: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2847a-5f88-42a2-b3e2-50bdf8de63d5"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3c6eb4-0fc5-41cf-90f7-6fad9b894f44" elementFormDefault="qualified">
    <xsd:import namespace="http://schemas.microsoft.com/office/2006/documentManagement/types"/>
    <xsd:import namespace="http://schemas.microsoft.com/office/infopath/2007/PartnerControls"/>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element name="SharingHintHash" ma:index="2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4A7F30D0-B135-4074-B572-0739634AB4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b672847a-5f88-42a2-b3e2-50bdf8de63d5"/>
    <ds:schemaRef ds:uri="063c6eb4-0fc5-41cf-90f7-6fad9b894f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76E8B8B-7704-4185-94A5-87E2A201A231}">
  <ds:schemaRefs>
    <ds:schemaRef ds:uri="71c5aaf6-e6ce-465b-b873-5148d2a4c105"/>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063c6eb4-0fc5-41cf-90f7-6fad9b894f44"/>
    <ds:schemaRef ds:uri="b672847a-5f88-42a2-b3e2-50bdf8de63d5"/>
    <ds:schemaRef ds:uri="http://www.w3.org/XML/1998/namespace"/>
    <ds:schemaRef ds:uri="http://purl.org/dc/dcmitype/"/>
  </ds:schemaRefs>
</ds:datastoreItem>
</file>

<file path=customXml/itemProps3.xml><?xml version="1.0" encoding="utf-8"?>
<ds:datastoreItem xmlns:ds="http://schemas.openxmlformats.org/officeDocument/2006/customXml" ds:itemID="{59E996B3-DB24-4F3E-B390-627395DC48B2}">
  <ds:schemaRefs>
    <ds:schemaRef ds:uri="http://schemas.microsoft.com/sharepoint/v3/contenttype/forms"/>
  </ds:schemaRefs>
</ds:datastoreItem>
</file>

<file path=customXml/itemProps4.xml><?xml version="1.0" encoding="utf-8"?>
<ds:datastoreItem xmlns:ds="http://schemas.openxmlformats.org/officeDocument/2006/customXml" ds:itemID="{B96A17DD-DD23-43A7-91EA-6B483E354232}">
  <ds:schemaRefs>
    <ds:schemaRef ds:uri="http://schemas.microsoft.com/sharepoint/events"/>
  </ds:schemaRefs>
</ds:datastoreItem>
</file>

<file path=customXml/itemProps5.xml><?xml version="1.0" encoding="utf-8"?>
<ds:datastoreItem xmlns:ds="http://schemas.openxmlformats.org/officeDocument/2006/customXml" ds:itemID="{000D98F8-DC93-4CBC-BC27-A1F07B32734A}">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
  <TotalTime>12364</TotalTime>
  <Words>1593</Words>
  <Application>Microsoft Office PowerPoint</Application>
  <PresentationFormat>Widescreen</PresentationFormat>
  <Paragraphs>57</Paragraphs>
  <Slides>7</Slides>
  <Notes>1</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7</vt:i4>
      </vt:variant>
    </vt:vector>
  </HeadingPairs>
  <TitlesOfParts>
    <vt:vector size="17" baseType="lpstr">
      <vt:lpstr>Arial</vt:lpstr>
      <vt:lpstr>Arial </vt:lpstr>
      <vt:lpstr>Calibri</vt:lpstr>
      <vt:lpstr>Calibri Light</vt:lpstr>
      <vt:lpstr>Times New Roman</vt:lpstr>
      <vt:lpstr>Office Theme</vt:lpstr>
      <vt:lpstr>3_Custom Design</vt:lpstr>
      <vt:lpstr>2_Custom Design</vt:lpstr>
      <vt:lpstr>1_Custom Design</vt:lpstr>
      <vt:lpstr>Custom Design</vt:lpstr>
      <vt:lpstr>PowerPoint Presentation</vt:lpstr>
      <vt:lpstr>Issue 1</vt:lpstr>
      <vt:lpstr>Issue 2</vt:lpstr>
      <vt:lpstr>Issue 3</vt:lpstr>
      <vt:lpstr>Issue 4</vt:lpstr>
      <vt:lpstr>Issue 5</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rev2</cp:lastModifiedBy>
  <cp:revision>2072</cp:revision>
  <dcterms:created xsi:type="dcterms:W3CDTF">2008-08-30T09:32:10Z</dcterms:created>
  <dcterms:modified xsi:type="dcterms:W3CDTF">2021-05-10T19:16:13Z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ContentTypeId">
    <vt:lpwstr>0x0101009AB7580F38B32B4992660A7BC2D6E51C</vt:lpwstr>
  </property>
</Properties>
</file>